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331" r:id="rId3"/>
    <p:sldId id="332" r:id="rId4"/>
    <p:sldId id="334" r:id="rId5"/>
    <p:sldId id="338" r:id="rId6"/>
    <p:sldId id="339" r:id="rId7"/>
    <p:sldId id="337" r:id="rId8"/>
    <p:sldId id="333" r:id="rId9"/>
    <p:sldId id="336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FF0000"/>
    <a:srgbClr val="FFFF66"/>
    <a:srgbClr val="FFD4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3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B920E-CE7F-472C-AC30-6C8AA569E624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B0683-F12E-45DC-9FA2-5E73EECEB29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134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ln w="38100" cap="rnd" cmpd="sng">
            <a:solidFill>
              <a:schemeClr val="bg1"/>
            </a:solidFill>
          </a:ln>
        </p:spPr>
        <p:txBody>
          <a:bodyPr/>
          <a:lstStyle/>
          <a:p>
            <a:r>
              <a:rPr lang="nl-NL" dirty="0"/>
              <a:t>Klik om de stijl te bewerken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902-15E9-4F86-AF14-2320F0C9AB4F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7A17-43AC-4702-9102-63CAD151EB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42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902-15E9-4F86-AF14-2320F0C9AB4F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7A17-43AC-4702-9102-63CAD151EB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60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902-15E9-4F86-AF14-2320F0C9AB4F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7A17-43AC-4702-9102-63CAD151EB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25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902-15E9-4F86-AF14-2320F0C9AB4F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7A17-43AC-4702-9102-63CAD151EB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17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902-15E9-4F86-AF14-2320F0C9AB4F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7A17-43AC-4702-9102-63CAD151EB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577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902-15E9-4F86-AF14-2320F0C9AB4F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7A17-43AC-4702-9102-63CAD151EB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917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902-15E9-4F86-AF14-2320F0C9AB4F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7A17-43AC-4702-9102-63CAD151EB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902-15E9-4F86-AF14-2320F0C9AB4F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7A17-43AC-4702-9102-63CAD151EB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54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902-15E9-4F86-AF14-2320F0C9AB4F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7A17-43AC-4702-9102-63CAD151EB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74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902-15E9-4F86-AF14-2320F0C9AB4F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7A17-43AC-4702-9102-63CAD151EB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28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902-15E9-4F86-AF14-2320F0C9AB4F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7A17-43AC-4702-9102-63CAD151EB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145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23528" y="188640"/>
            <a:ext cx="8568952" cy="6552728"/>
          </a:xfrm>
          <a:prstGeom prst="rect">
            <a:avLst/>
          </a:prstGeom>
          <a:solidFill>
            <a:srgbClr val="FFD44B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Candara" panose="020E0502030303020204" pitchFamily="34" charset="0"/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8BAB902-15E9-4F86-AF14-2320F0C9AB4F}" type="datetimeFigureOut">
              <a:rPr lang="en-GB" smtClean="0"/>
              <a:pPr/>
              <a:t>18/11/2021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FD37A17-43AC-4702-9102-63CAD151EBCF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23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Candara" panose="020E0502030303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 anchor="ctr">
            <a:normAutofit/>
          </a:bodyPr>
          <a:lstStyle/>
          <a:p>
            <a:r>
              <a:rPr lang="en-GB" dirty="0"/>
              <a:t>Timeline</a:t>
            </a:r>
          </a:p>
        </p:txBody>
      </p:sp>
      <p:pic>
        <p:nvPicPr>
          <p:cNvPr id="1026" name="Picture 2" descr="Stupid | Funny quotes, Ecards funny, Haha funny">
            <a:extLst>
              <a:ext uri="{FF2B5EF4-FFF2-40B4-BE49-F238E27FC236}">
                <a16:creationId xmlns:a16="http://schemas.microsoft.com/office/drawing/2014/main" id="{A8A93F8F-5B18-44F1-85E6-E4B79EEDA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446658"/>
            <a:ext cx="4038600" cy="2833047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nl-NL" sz="2000" dirty="0"/>
          </a:p>
          <a:p>
            <a:pPr>
              <a:lnSpc>
                <a:spcPct val="90000"/>
              </a:lnSpc>
            </a:pPr>
            <a:endParaRPr lang="nl-NL" sz="2000" dirty="0"/>
          </a:p>
          <a:p>
            <a:pPr>
              <a:lnSpc>
                <a:spcPct val="90000"/>
              </a:lnSpc>
            </a:pPr>
            <a:endParaRPr lang="nl-NL" sz="2000" dirty="0"/>
          </a:p>
          <a:p>
            <a:pPr>
              <a:lnSpc>
                <a:spcPct val="90000"/>
              </a:lnSpc>
            </a:pPr>
            <a:endParaRPr lang="nl-NL" sz="2000" dirty="0"/>
          </a:p>
          <a:p>
            <a:pPr>
              <a:lnSpc>
                <a:spcPct val="90000"/>
              </a:lnSpc>
            </a:pPr>
            <a:r>
              <a:rPr lang="nl-NL" sz="2000" dirty="0" err="1"/>
              <a:t>What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</a:t>
            </a:r>
            <a:r>
              <a:rPr lang="nl-NL" sz="2000" dirty="0" err="1"/>
              <a:t>learn</a:t>
            </a:r>
            <a:r>
              <a:rPr lang="nl-NL" sz="2000" dirty="0"/>
              <a:t> </a:t>
            </a:r>
            <a:r>
              <a:rPr lang="nl-NL" sz="2000" dirty="0" err="1"/>
              <a:t>for</a:t>
            </a:r>
            <a:r>
              <a:rPr lang="nl-NL" sz="2000" dirty="0"/>
              <a:t> </a:t>
            </a:r>
            <a:r>
              <a:rPr lang="nl-NL" sz="2000" dirty="0" err="1"/>
              <a:t>the</a:t>
            </a:r>
            <a:r>
              <a:rPr lang="nl-NL" sz="2000" dirty="0"/>
              <a:t> test: Check </a:t>
            </a:r>
            <a:r>
              <a:rPr lang="nl-NL" sz="2000" dirty="0" err="1"/>
              <a:t>your</a:t>
            </a:r>
            <a:r>
              <a:rPr lang="nl-NL" sz="2000" dirty="0"/>
              <a:t> planner on Teams</a:t>
            </a:r>
          </a:p>
          <a:p>
            <a:pPr>
              <a:lnSpc>
                <a:spcPct val="90000"/>
              </a:lnSpc>
            </a:pPr>
            <a:r>
              <a:rPr lang="nl-NL" sz="2000" dirty="0"/>
              <a:t>Pointers </a:t>
            </a:r>
            <a:r>
              <a:rPr lang="nl-NL" sz="2000" dirty="0" err="1"/>
              <a:t>for</a:t>
            </a:r>
            <a:r>
              <a:rPr lang="nl-NL" sz="2000" dirty="0"/>
              <a:t> </a:t>
            </a:r>
            <a:r>
              <a:rPr lang="nl-NL" sz="2000" dirty="0" err="1"/>
              <a:t>acing</a:t>
            </a:r>
            <a:r>
              <a:rPr lang="nl-NL" sz="2000" dirty="0"/>
              <a:t> a reading test</a:t>
            </a:r>
          </a:p>
          <a:p>
            <a:pPr>
              <a:lnSpc>
                <a:spcPct val="90000"/>
              </a:lnSpc>
            </a:pPr>
            <a:r>
              <a:rPr lang="nl-NL" sz="2000" dirty="0" err="1"/>
              <a:t>Tenses</a:t>
            </a:r>
            <a:r>
              <a:rPr lang="nl-NL" sz="2000" dirty="0"/>
              <a:t> </a:t>
            </a:r>
            <a:r>
              <a:rPr lang="nl-NL" sz="2000" dirty="0" err="1"/>
              <a:t>recap</a:t>
            </a:r>
            <a:endParaRPr lang="nl-NL" sz="2000" dirty="0"/>
          </a:p>
          <a:p>
            <a:pPr>
              <a:lnSpc>
                <a:spcPct val="90000"/>
              </a:lnSpc>
            </a:pPr>
            <a:r>
              <a:rPr lang="nl-NL" sz="2000" dirty="0" err="1"/>
              <a:t>Excercise</a:t>
            </a:r>
            <a:endParaRPr lang="en-GB" sz="2000" dirty="0"/>
          </a:p>
          <a:p>
            <a:pPr marL="0" indent="0">
              <a:lnSpc>
                <a:spcPct val="90000"/>
              </a:lnSpc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317056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ln w="28575">
            <a:solidFill>
              <a:schemeClr val="bg1"/>
            </a:solidFill>
          </a:ln>
        </p:spPr>
        <p:txBody>
          <a:bodyPr/>
          <a:lstStyle/>
          <a:p>
            <a:r>
              <a:rPr lang="en-GB" dirty="0"/>
              <a:t>Skill: Reading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dirty="0"/>
              <a:t>Pointers for acing a reading test</a:t>
            </a:r>
          </a:p>
          <a:p>
            <a:r>
              <a:rPr lang="en-GB" sz="1600" dirty="0"/>
              <a:t>Before you read </a:t>
            </a:r>
          </a:p>
          <a:p>
            <a:pPr lvl="1"/>
            <a:r>
              <a:rPr lang="en-GB" sz="1600" dirty="0"/>
              <a:t>Analyse type text</a:t>
            </a:r>
          </a:p>
          <a:p>
            <a:pPr lvl="1"/>
            <a:r>
              <a:rPr lang="en-GB" sz="1600" dirty="0"/>
              <a:t>Look at pictures</a:t>
            </a:r>
          </a:p>
          <a:p>
            <a:pPr lvl="1"/>
            <a:r>
              <a:rPr lang="en-GB" sz="1600" dirty="0"/>
              <a:t>Read title and headings</a:t>
            </a:r>
          </a:p>
          <a:p>
            <a:pPr lvl="1"/>
            <a:r>
              <a:rPr lang="en-GB" sz="1600" dirty="0"/>
              <a:t>Quickly scan questions</a:t>
            </a:r>
          </a:p>
          <a:p>
            <a:r>
              <a:rPr lang="en-GB" sz="1600" dirty="0"/>
              <a:t>Whilst reading</a:t>
            </a:r>
          </a:p>
          <a:p>
            <a:pPr lvl="1"/>
            <a:r>
              <a:rPr lang="en-GB" sz="1600" dirty="0"/>
              <a:t>First line paragraph is statement</a:t>
            </a:r>
          </a:p>
          <a:p>
            <a:pPr lvl="1"/>
            <a:r>
              <a:rPr lang="en-GB" sz="1600" dirty="0"/>
              <a:t>Rest explanation + examples</a:t>
            </a:r>
          </a:p>
          <a:p>
            <a:pPr lvl="1"/>
            <a:r>
              <a:rPr lang="en-GB" sz="1600" dirty="0"/>
              <a:t>Last line summation paragraph</a:t>
            </a:r>
          </a:p>
          <a:p>
            <a:pPr lvl="1"/>
            <a:r>
              <a:rPr lang="en-GB" sz="1600" dirty="0"/>
              <a:t>Skimming text: quickly reading</a:t>
            </a:r>
          </a:p>
          <a:p>
            <a:pPr lvl="1"/>
            <a:r>
              <a:rPr lang="en-GB" sz="1600" dirty="0"/>
              <a:t>Don’t use dictionary too much</a:t>
            </a:r>
          </a:p>
          <a:p>
            <a:r>
              <a:rPr lang="en-GB" sz="1600" dirty="0"/>
              <a:t>Answering questions</a:t>
            </a:r>
          </a:p>
          <a:p>
            <a:pPr lvl="1"/>
            <a:r>
              <a:rPr lang="en-GB" sz="1600" dirty="0"/>
              <a:t>First read question then text</a:t>
            </a:r>
          </a:p>
          <a:p>
            <a:pPr lvl="1"/>
            <a:r>
              <a:rPr lang="en-GB" sz="1600" dirty="0"/>
              <a:t>Find the paragraph belonging to question</a:t>
            </a:r>
          </a:p>
          <a:p>
            <a:pPr lvl="1"/>
            <a:r>
              <a:rPr lang="en-GB" sz="1600" dirty="0"/>
              <a:t>Scan for key words</a:t>
            </a:r>
          </a:p>
          <a:p>
            <a:pPr lvl="1"/>
            <a:r>
              <a:rPr lang="en-GB" sz="1600" dirty="0"/>
              <a:t>When in doubt: Cross out definite wrong answers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244280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700" b="1" dirty="0"/>
              <a:t>Tips </a:t>
            </a:r>
            <a:r>
              <a:rPr lang="en-GB" sz="1700" b="1" dirty="0" err="1"/>
              <a:t>voor</a:t>
            </a:r>
            <a:r>
              <a:rPr lang="en-GB" sz="1700" b="1" dirty="0"/>
              <a:t> </a:t>
            </a:r>
            <a:r>
              <a:rPr lang="en-GB" sz="1700" b="1" dirty="0" err="1"/>
              <a:t>een</a:t>
            </a:r>
            <a:r>
              <a:rPr lang="en-GB" sz="1700" b="1" dirty="0"/>
              <a:t> top </a:t>
            </a:r>
            <a:r>
              <a:rPr lang="en-GB" sz="1700" b="1" dirty="0" err="1"/>
              <a:t>cijfer</a:t>
            </a:r>
            <a:r>
              <a:rPr lang="en-GB" sz="1700" b="1" dirty="0"/>
              <a:t> </a:t>
            </a:r>
            <a:r>
              <a:rPr lang="en-GB" sz="1700" b="1" dirty="0" err="1"/>
              <a:t>voor</a:t>
            </a:r>
            <a:r>
              <a:rPr lang="en-GB" sz="1700" b="1" dirty="0"/>
              <a:t> </a:t>
            </a:r>
            <a:r>
              <a:rPr lang="en-GB" sz="1700" b="1" dirty="0" err="1"/>
              <a:t>lezen</a:t>
            </a:r>
            <a:endParaRPr lang="en-GB" sz="1700" b="1" dirty="0"/>
          </a:p>
          <a:p>
            <a:r>
              <a:rPr lang="en-GB" sz="1700" dirty="0" err="1"/>
              <a:t>Voordat</a:t>
            </a:r>
            <a:r>
              <a:rPr lang="en-GB" sz="1700" dirty="0"/>
              <a:t> je start </a:t>
            </a:r>
            <a:r>
              <a:rPr lang="en-GB" sz="1700" dirty="0" err="1"/>
              <a:t>lezen</a:t>
            </a:r>
            <a:endParaRPr lang="en-GB" sz="1700" dirty="0"/>
          </a:p>
          <a:p>
            <a:pPr lvl="1"/>
            <a:r>
              <a:rPr lang="en-GB" sz="1700" dirty="0" err="1"/>
              <a:t>Analyseer</a:t>
            </a:r>
            <a:r>
              <a:rPr lang="en-GB" sz="1700" dirty="0"/>
              <a:t> </a:t>
            </a:r>
            <a:r>
              <a:rPr lang="en-GB" sz="1700" dirty="0" err="1"/>
              <a:t>tekstsoort</a:t>
            </a:r>
            <a:endParaRPr lang="en-GB" sz="1700" dirty="0"/>
          </a:p>
          <a:p>
            <a:pPr lvl="1"/>
            <a:r>
              <a:rPr lang="en-GB" sz="1700" dirty="0" err="1"/>
              <a:t>Bekijk</a:t>
            </a:r>
            <a:r>
              <a:rPr lang="en-GB" sz="1700" dirty="0"/>
              <a:t> de </a:t>
            </a:r>
            <a:r>
              <a:rPr lang="en-GB" sz="1700" dirty="0" err="1"/>
              <a:t>foto’s</a:t>
            </a:r>
            <a:endParaRPr lang="en-GB" sz="1700" dirty="0"/>
          </a:p>
          <a:p>
            <a:pPr lvl="1"/>
            <a:r>
              <a:rPr lang="en-GB" sz="1700" dirty="0"/>
              <a:t>Lees </a:t>
            </a:r>
            <a:r>
              <a:rPr lang="en-GB" sz="1700" dirty="0" err="1"/>
              <a:t>titel</a:t>
            </a:r>
            <a:r>
              <a:rPr lang="en-GB" sz="1700" dirty="0"/>
              <a:t> </a:t>
            </a:r>
            <a:r>
              <a:rPr lang="en-GB" sz="1700" dirty="0" err="1"/>
              <a:t>en</a:t>
            </a:r>
            <a:r>
              <a:rPr lang="en-GB" sz="1700" dirty="0"/>
              <a:t> </a:t>
            </a:r>
            <a:r>
              <a:rPr lang="en-GB" sz="1700" dirty="0" err="1"/>
              <a:t>tussenkopjes</a:t>
            </a:r>
            <a:endParaRPr lang="en-GB" sz="1700" dirty="0"/>
          </a:p>
          <a:p>
            <a:pPr lvl="1"/>
            <a:r>
              <a:rPr lang="en-GB" sz="1700" dirty="0"/>
              <a:t>Scan de </a:t>
            </a:r>
            <a:r>
              <a:rPr lang="en-GB" sz="1700" dirty="0" err="1"/>
              <a:t>vragen</a:t>
            </a:r>
            <a:endParaRPr lang="en-GB" sz="1700" dirty="0"/>
          </a:p>
          <a:p>
            <a:r>
              <a:rPr lang="en-GB" sz="1700" dirty="0" err="1"/>
              <a:t>Tijdens</a:t>
            </a:r>
            <a:r>
              <a:rPr lang="en-GB" sz="1700" dirty="0"/>
              <a:t> het </a:t>
            </a:r>
            <a:r>
              <a:rPr lang="en-GB" sz="1700" dirty="0" err="1"/>
              <a:t>lezen</a:t>
            </a:r>
            <a:endParaRPr lang="en-GB" sz="1700" dirty="0"/>
          </a:p>
          <a:p>
            <a:pPr lvl="1"/>
            <a:r>
              <a:rPr lang="en-GB" sz="1700" dirty="0" err="1"/>
              <a:t>Eerste</a:t>
            </a:r>
            <a:r>
              <a:rPr lang="en-GB" sz="1700" dirty="0"/>
              <a:t> </a:t>
            </a:r>
            <a:r>
              <a:rPr lang="en-GB" sz="1700" dirty="0" err="1"/>
              <a:t>zin</a:t>
            </a:r>
            <a:r>
              <a:rPr lang="en-GB" sz="1700" dirty="0"/>
              <a:t> </a:t>
            </a:r>
            <a:r>
              <a:rPr lang="en-GB" sz="1700" dirty="0" err="1"/>
              <a:t>alinea</a:t>
            </a:r>
            <a:r>
              <a:rPr lang="en-GB" sz="1700" dirty="0"/>
              <a:t> is statement</a:t>
            </a:r>
          </a:p>
          <a:p>
            <a:pPr lvl="1"/>
            <a:r>
              <a:rPr lang="en-GB" sz="1700" dirty="0"/>
              <a:t>Rest is </a:t>
            </a:r>
            <a:r>
              <a:rPr lang="en-GB" sz="1700" dirty="0" err="1"/>
              <a:t>uitleg</a:t>
            </a:r>
            <a:r>
              <a:rPr lang="en-GB" sz="1700" dirty="0"/>
              <a:t> </a:t>
            </a:r>
            <a:r>
              <a:rPr lang="en-GB" sz="1700" dirty="0" err="1"/>
              <a:t>en</a:t>
            </a:r>
            <a:r>
              <a:rPr lang="en-GB" sz="1700" dirty="0"/>
              <a:t> </a:t>
            </a:r>
            <a:r>
              <a:rPr lang="en-GB" sz="1700" dirty="0" err="1"/>
              <a:t>voorbeelden</a:t>
            </a:r>
            <a:endParaRPr lang="en-GB" sz="1700" dirty="0"/>
          </a:p>
          <a:p>
            <a:pPr lvl="1"/>
            <a:r>
              <a:rPr lang="en-GB" sz="1700" dirty="0" err="1"/>
              <a:t>Laatste</a:t>
            </a:r>
            <a:r>
              <a:rPr lang="en-GB" sz="1700" dirty="0"/>
              <a:t> </a:t>
            </a:r>
            <a:r>
              <a:rPr lang="en-GB" sz="1700" dirty="0" err="1"/>
              <a:t>zin</a:t>
            </a:r>
            <a:r>
              <a:rPr lang="en-GB" sz="1700" dirty="0"/>
              <a:t> </a:t>
            </a:r>
            <a:r>
              <a:rPr lang="en-GB" sz="1700" dirty="0" err="1"/>
              <a:t>samenvatting</a:t>
            </a:r>
            <a:r>
              <a:rPr lang="en-GB" sz="1700" dirty="0"/>
              <a:t> </a:t>
            </a:r>
            <a:r>
              <a:rPr lang="en-GB" sz="1700" dirty="0" err="1"/>
              <a:t>alinea</a:t>
            </a:r>
            <a:endParaRPr lang="en-GB" sz="1700" dirty="0"/>
          </a:p>
          <a:p>
            <a:pPr lvl="1"/>
            <a:r>
              <a:rPr lang="en-GB" sz="1700" dirty="0" err="1"/>
              <a:t>Skimmen</a:t>
            </a:r>
            <a:r>
              <a:rPr lang="en-GB" sz="1700" dirty="0"/>
              <a:t> </a:t>
            </a:r>
            <a:r>
              <a:rPr lang="en-GB" sz="1700" dirty="0" err="1"/>
              <a:t>tekst</a:t>
            </a:r>
            <a:r>
              <a:rPr lang="en-GB" sz="1700" dirty="0"/>
              <a:t>: </a:t>
            </a:r>
            <a:r>
              <a:rPr lang="en-GB" sz="1700" dirty="0" err="1"/>
              <a:t>snel</a:t>
            </a:r>
            <a:r>
              <a:rPr lang="en-GB" sz="1700" dirty="0"/>
              <a:t> </a:t>
            </a:r>
            <a:r>
              <a:rPr lang="en-GB" sz="1700" dirty="0" err="1"/>
              <a:t>lezen</a:t>
            </a:r>
            <a:endParaRPr lang="en-GB" sz="1700" dirty="0"/>
          </a:p>
          <a:p>
            <a:pPr lvl="1"/>
            <a:r>
              <a:rPr lang="en-GB" sz="1700" dirty="0" err="1"/>
              <a:t>Gebruik</a:t>
            </a:r>
            <a:r>
              <a:rPr lang="en-GB" sz="1700" dirty="0"/>
              <a:t> </a:t>
            </a:r>
            <a:r>
              <a:rPr lang="en-GB" sz="1700" dirty="0" err="1"/>
              <a:t>woordenboek</a:t>
            </a:r>
            <a:r>
              <a:rPr lang="en-GB" sz="1700" dirty="0"/>
              <a:t> </a:t>
            </a:r>
            <a:r>
              <a:rPr lang="en-GB" sz="1700" dirty="0" err="1"/>
              <a:t>niet</a:t>
            </a:r>
            <a:r>
              <a:rPr lang="en-GB" sz="1700" dirty="0"/>
              <a:t> </a:t>
            </a:r>
            <a:r>
              <a:rPr lang="en-GB" sz="1700" dirty="0" err="1"/>
              <a:t>teveel</a:t>
            </a:r>
            <a:endParaRPr lang="en-GB" sz="1700" dirty="0"/>
          </a:p>
          <a:p>
            <a:r>
              <a:rPr lang="en-GB" sz="1700" dirty="0" err="1"/>
              <a:t>Beantwoorden</a:t>
            </a:r>
            <a:r>
              <a:rPr lang="en-GB" sz="1700" dirty="0"/>
              <a:t> van </a:t>
            </a:r>
            <a:r>
              <a:rPr lang="en-GB" sz="1700" dirty="0" err="1"/>
              <a:t>vragen</a:t>
            </a:r>
            <a:endParaRPr lang="en-GB" sz="1700" dirty="0"/>
          </a:p>
          <a:p>
            <a:pPr lvl="1"/>
            <a:r>
              <a:rPr lang="en-GB" sz="1700" dirty="0"/>
              <a:t>Lees </a:t>
            </a:r>
            <a:r>
              <a:rPr lang="en-GB" sz="1700" dirty="0" err="1"/>
              <a:t>eerst</a:t>
            </a:r>
            <a:r>
              <a:rPr lang="en-GB" sz="1700" dirty="0"/>
              <a:t> </a:t>
            </a:r>
            <a:r>
              <a:rPr lang="en-GB" sz="1700" dirty="0" err="1"/>
              <a:t>vraag</a:t>
            </a:r>
            <a:r>
              <a:rPr lang="en-GB" sz="1700" dirty="0"/>
              <a:t> </a:t>
            </a:r>
            <a:r>
              <a:rPr lang="en-GB" sz="1700" dirty="0" err="1"/>
              <a:t>dan</a:t>
            </a:r>
            <a:r>
              <a:rPr lang="en-GB" sz="1700" dirty="0"/>
              <a:t> pas </a:t>
            </a:r>
            <a:r>
              <a:rPr lang="en-GB" sz="1700" dirty="0" err="1"/>
              <a:t>tekst</a:t>
            </a:r>
            <a:endParaRPr lang="en-GB" sz="1700" dirty="0"/>
          </a:p>
          <a:p>
            <a:pPr lvl="1"/>
            <a:r>
              <a:rPr lang="en-GB" sz="1700" dirty="0" err="1"/>
              <a:t>Vind</a:t>
            </a:r>
            <a:r>
              <a:rPr lang="en-GB" sz="1700" dirty="0"/>
              <a:t> </a:t>
            </a:r>
            <a:r>
              <a:rPr lang="en-GB" sz="1700" dirty="0" err="1"/>
              <a:t>alinea</a:t>
            </a:r>
            <a:r>
              <a:rPr lang="en-GB" sz="1700" dirty="0"/>
              <a:t> </a:t>
            </a:r>
            <a:r>
              <a:rPr lang="en-GB" sz="1700" dirty="0" err="1"/>
              <a:t>dit</a:t>
            </a:r>
            <a:r>
              <a:rPr lang="en-GB" sz="1700" dirty="0"/>
              <a:t> </a:t>
            </a:r>
            <a:r>
              <a:rPr lang="en-GB" sz="1700" dirty="0" err="1"/>
              <a:t>hoort</a:t>
            </a:r>
            <a:r>
              <a:rPr lang="en-GB" sz="1700" dirty="0"/>
              <a:t> </a:t>
            </a:r>
            <a:r>
              <a:rPr lang="en-GB" sz="1700" dirty="0" err="1"/>
              <a:t>bij</a:t>
            </a:r>
            <a:r>
              <a:rPr lang="en-GB" sz="1700" dirty="0"/>
              <a:t> </a:t>
            </a:r>
            <a:r>
              <a:rPr lang="en-GB" sz="1700" dirty="0" err="1"/>
              <a:t>vraag</a:t>
            </a:r>
            <a:endParaRPr lang="en-GB" sz="1700" dirty="0"/>
          </a:p>
          <a:p>
            <a:pPr lvl="1"/>
            <a:r>
              <a:rPr lang="en-GB" sz="1700" dirty="0"/>
              <a:t>Scan </a:t>
            </a:r>
            <a:r>
              <a:rPr lang="en-GB" sz="1700" dirty="0" err="1"/>
              <a:t>voor</a:t>
            </a:r>
            <a:r>
              <a:rPr lang="en-GB" sz="1700" dirty="0"/>
              <a:t> </a:t>
            </a:r>
            <a:r>
              <a:rPr lang="en-GB" sz="1700" dirty="0" err="1"/>
              <a:t>belangrijke</a:t>
            </a:r>
            <a:r>
              <a:rPr lang="en-GB" sz="1700" dirty="0"/>
              <a:t> </a:t>
            </a:r>
            <a:r>
              <a:rPr lang="en-GB" sz="1700" dirty="0" err="1"/>
              <a:t>woorden</a:t>
            </a:r>
            <a:endParaRPr lang="en-GB" sz="1700" dirty="0"/>
          </a:p>
          <a:p>
            <a:pPr lvl="1"/>
            <a:r>
              <a:rPr lang="en-GB" sz="1700" dirty="0" err="1"/>
              <a:t>Als</a:t>
            </a:r>
            <a:r>
              <a:rPr lang="en-GB" sz="1700" dirty="0"/>
              <a:t> je </a:t>
            </a:r>
            <a:r>
              <a:rPr lang="en-GB" sz="1700" dirty="0" err="1"/>
              <a:t>twijfelt</a:t>
            </a:r>
            <a:r>
              <a:rPr lang="en-GB" sz="1700" dirty="0"/>
              <a:t>: Streep </a:t>
            </a:r>
            <a:r>
              <a:rPr lang="en-GB" sz="1700" dirty="0" err="1"/>
              <a:t>foute</a:t>
            </a:r>
            <a:r>
              <a:rPr lang="en-GB" sz="1700" dirty="0"/>
              <a:t> </a:t>
            </a:r>
            <a:r>
              <a:rPr lang="en-GB" sz="1700" dirty="0" err="1"/>
              <a:t>antwoorden</a:t>
            </a:r>
            <a:r>
              <a:rPr lang="en-GB" sz="1700" dirty="0"/>
              <a:t> </a:t>
            </a:r>
            <a:r>
              <a:rPr lang="en-GB" sz="1700" dirty="0" err="1"/>
              <a:t>weg</a:t>
            </a: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1795906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Tenses</a:t>
            </a:r>
            <a:r>
              <a:rPr lang="nl-NL" dirty="0"/>
              <a:t> </a:t>
            </a:r>
            <a:r>
              <a:rPr lang="nl-NL" dirty="0" err="1"/>
              <a:t>Recap</a:t>
            </a:r>
            <a:endParaRPr lang="nl-NL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7386"/>
              </p:ext>
            </p:extLst>
          </p:nvPr>
        </p:nvGraphicFramePr>
        <p:xfrm>
          <a:off x="467544" y="1268760"/>
          <a:ext cx="8264088" cy="4853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37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37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nl-NL" dirty="0"/>
                        <a:t>Past </a:t>
                      </a:r>
                      <a:r>
                        <a:rPr lang="nl-NL" dirty="0" err="1"/>
                        <a:t>simple</a:t>
                      </a:r>
                      <a:endParaRPr lang="nl-NL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dirty="0"/>
                        <a:t>Present </a:t>
                      </a:r>
                      <a:r>
                        <a:rPr lang="nl-NL" dirty="0" err="1"/>
                        <a:t>simple</a:t>
                      </a:r>
                      <a:endParaRPr lang="nl-NL" dirty="0"/>
                    </a:p>
                    <a:p>
                      <a:pPr algn="r"/>
                      <a:endParaRPr lang="nl-NL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nl-NL" dirty="0"/>
                        <a:t>Will / </a:t>
                      </a:r>
                      <a:r>
                        <a:rPr lang="nl-NL" dirty="0" err="1"/>
                        <a:t>Shall</a:t>
                      </a:r>
                      <a:endParaRPr lang="nl-NL" dirty="0"/>
                    </a:p>
                    <a:p>
                      <a:pPr algn="r"/>
                      <a:endParaRPr lang="nl-NL" sz="1600" dirty="0"/>
                    </a:p>
                    <a:p>
                      <a:pPr algn="r"/>
                      <a:endParaRPr lang="nl-NL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I</a:t>
                      </a:r>
                    </a:p>
                    <a:p>
                      <a:r>
                        <a:rPr lang="nl-NL" sz="1400" dirty="0" err="1"/>
                        <a:t>You</a:t>
                      </a:r>
                      <a:endParaRPr lang="nl-NL" sz="1400" dirty="0"/>
                    </a:p>
                    <a:p>
                      <a:r>
                        <a:rPr lang="nl-NL" sz="1400" dirty="0" err="1"/>
                        <a:t>She</a:t>
                      </a:r>
                      <a:r>
                        <a:rPr lang="nl-NL" sz="1400" dirty="0"/>
                        <a:t> / He / It</a:t>
                      </a:r>
                    </a:p>
                    <a:p>
                      <a:r>
                        <a:rPr lang="nl-NL" sz="1400" dirty="0"/>
                        <a:t>We / </a:t>
                      </a:r>
                      <a:r>
                        <a:rPr lang="nl-NL" sz="1400" dirty="0" err="1"/>
                        <a:t>They</a:t>
                      </a:r>
                      <a:endParaRPr lang="nl-NL" sz="14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I</a:t>
                      </a:r>
                    </a:p>
                    <a:p>
                      <a:r>
                        <a:rPr lang="nl-NL" sz="1400" dirty="0" err="1"/>
                        <a:t>You</a:t>
                      </a:r>
                      <a:endParaRPr lang="nl-NL" sz="1400" dirty="0"/>
                    </a:p>
                    <a:p>
                      <a:r>
                        <a:rPr lang="nl-NL" sz="1400" dirty="0" err="1"/>
                        <a:t>She</a:t>
                      </a:r>
                      <a:r>
                        <a:rPr lang="nl-NL" sz="1400" dirty="0"/>
                        <a:t> / He / It</a:t>
                      </a:r>
                    </a:p>
                    <a:p>
                      <a:r>
                        <a:rPr lang="nl-NL" sz="1400" dirty="0"/>
                        <a:t>We / </a:t>
                      </a:r>
                      <a:r>
                        <a:rPr lang="nl-NL" sz="1400" dirty="0" err="1"/>
                        <a:t>They</a:t>
                      </a:r>
                      <a:endParaRPr lang="nl-NL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I</a:t>
                      </a:r>
                    </a:p>
                    <a:p>
                      <a:r>
                        <a:rPr lang="nl-NL" sz="1400" dirty="0" err="1"/>
                        <a:t>You</a:t>
                      </a:r>
                      <a:endParaRPr lang="nl-NL" sz="1400" dirty="0"/>
                    </a:p>
                    <a:p>
                      <a:r>
                        <a:rPr lang="nl-NL" sz="1400" dirty="0" err="1"/>
                        <a:t>She</a:t>
                      </a:r>
                      <a:r>
                        <a:rPr lang="nl-NL" sz="1400" dirty="0"/>
                        <a:t> / He / It</a:t>
                      </a:r>
                    </a:p>
                    <a:p>
                      <a:r>
                        <a:rPr lang="nl-NL" sz="1400" dirty="0"/>
                        <a:t>We / </a:t>
                      </a:r>
                      <a:r>
                        <a:rPr lang="nl-NL" sz="1400" dirty="0" err="1"/>
                        <a:t>They</a:t>
                      </a:r>
                      <a:endParaRPr lang="nl-NL" sz="14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4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5536">
                <a:tc gridSpan="2">
                  <a:txBody>
                    <a:bodyPr/>
                    <a:lstStyle/>
                    <a:p>
                      <a:pPr algn="ctr"/>
                      <a:r>
                        <a:rPr lang="nl-NL" b="1" dirty="0"/>
                        <a:t>PAST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b="1" dirty="0"/>
                        <a:t>PRESENT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nl-NL" b="1" dirty="0"/>
                        <a:t>FUTURE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nl-NL" b="1" dirty="0">
                          <a:solidFill>
                            <a:schemeClr val="bg1"/>
                          </a:solidFill>
                        </a:rPr>
                        <a:t>Present perfect</a:t>
                      </a:r>
                    </a:p>
                    <a:p>
                      <a:pPr algn="r"/>
                      <a:endParaRPr lang="nl-NL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b="1" dirty="0">
                          <a:solidFill>
                            <a:schemeClr val="bg1"/>
                          </a:solidFill>
                        </a:rPr>
                        <a:t>Present </a:t>
                      </a:r>
                      <a:r>
                        <a:rPr lang="nl-NL" b="1" dirty="0" err="1">
                          <a:solidFill>
                            <a:schemeClr val="bg1"/>
                          </a:solidFill>
                        </a:rPr>
                        <a:t>continuous</a:t>
                      </a:r>
                      <a:endParaRPr lang="nl-NL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nl-NL" b="1" dirty="0" err="1">
                          <a:solidFill>
                            <a:schemeClr val="bg1"/>
                          </a:solidFill>
                        </a:rPr>
                        <a:t>Going</a:t>
                      </a:r>
                      <a:r>
                        <a:rPr lang="nl-NL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b="1" dirty="0" err="1">
                          <a:solidFill>
                            <a:schemeClr val="bg1"/>
                          </a:solidFill>
                        </a:rPr>
                        <a:t>to</a:t>
                      </a:r>
                      <a:endParaRPr lang="nl-NL" b="1" dirty="0">
                        <a:solidFill>
                          <a:schemeClr val="bg1"/>
                        </a:solidFill>
                      </a:endParaRPr>
                    </a:p>
                    <a:p>
                      <a:endParaRPr lang="nl-NL" b="1" dirty="0">
                        <a:solidFill>
                          <a:schemeClr val="bg1"/>
                        </a:solidFill>
                      </a:endParaRPr>
                    </a:p>
                    <a:p>
                      <a:endParaRPr lang="nl-NL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I</a:t>
                      </a:r>
                    </a:p>
                    <a:p>
                      <a:r>
                        <a:rPr lang="nl-NL" sz="1400" dirty="0" err="1"/>
                        <a:t>You</a:t>
                      </a:r>
                      <a:endParaRPr lang="nl-NL" sz="1400" dirty="0"/>
                    </a:p>
                    <a:p>
                      <a:r>
                        <a:rPr lang="nl-NL" sz="1400" dirty="0" err="1"/>
                        <a:t>She</a:t>
                      </a:r>
                      <a:r>
                        <a:rPr lang="nl-NL" sz="1400" dirty="0"/>
                        <a:t> / He / It</a:t>
                      </a:r>
                    </a:p>
                    <a:p>
                      <a:r>
                        <a:rPr lang="nl-NL" sz="1400" dirty="0"/>
                        <a:t>We / </a:t>
                      </a:r>
                      <a:r>
                        <a:rPr lang="nl-NL" sz="1400" dirty="0" err="1"/>
                        <a:t>They</a:t>
                      </a:r>
                      <a:endParaRPr lang="nl-NL" sz="14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I</a:t>
                      </a:r>
                    </a:p>
                    <a:p>
                      <a:r>
                        <a:rPr lang="nl-NL" sz="1400" dirty="0" err="1"/>
                        <a:t>You</a:t>
                      </a:r>
                      <a:endParaRPr lang="nl-NL" sz="1400" dirty="0"/>
                    </a:p>
                    <a:p>
                      <a:r>
                        <a:rPr lang="nl-NL" sz="1400" dirty="0" err="1"/>
                        <a:t>She</a:t>
                      </a:r>
                      <a:r>
                        <a:rPr lang="nl-NL" sz="1400" dirty="0"/>
                        <a:t> / He / It</a:t>
                      </a:r>
                    </a:p>
                    <a:p>
                      <a:r>
                        <a:rPr lang="nl-NL" sz="1400" dirty="0"/>
                        <a:t>We / </a:t>
                      </a:r>
                      <a:r>
                        <a:rPr lang="nl-NL" sz="1400" dirty="0" err="1"/>
                        <a:t>They</a:t>
                      </a:r>
                      <a:endParaRPr lang="nl-NL" sz="14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4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I</a:t>
                      </a:r>
                    </a:p>
                    <a:p>
                      <a:r>
                        <a:rPr lang="nl-NL" sz="1400" dirty="0" err="1"/>
                        <a:t>You</a:t>
                      </a:r>
                      <a:endParaRPr lang="nl-NL" sz="1400" dirty="0"/>
                    </a:p>
                    <a:p>
                      <a:r>
                        <a:rPr lang="nl-NL" sz="1400" dirty="0" err="1"/>
                        <a:t>She</a:t>
                      </a:r>
                      <a:r>
                        <a:rPr lang="nl-NL" sz="1400" dirty="0"/>
                        <a:t> / He / It</a:t>
                      </a:r>
                    </a:p>
                    <a:p>
                      <a:r>
                        <a:rPr lang="nl-NL" sz="1400" dirty="0"/>
                        <a:t>We / </a:t>
                      </a:r>
                      <a:r>
                        <a:rPr lang="nl-NL" sz="1400" dirty="0" err="1"/>
                        <a:t>They</a:t>
                      </a:r>
                      <a:endParaRPr lang="nl-NL" sz="14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069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ln w="28575">
            <a:solidFill>
              <a:schemeClr val="bg1"/>
            </a:solidFill>
          </a:ln>
        </p:spPr>
        <p:txBody>
          <a:bodyPr/>
          <a:lstStyle/>
          <a:p>
            <a:r>
              <a:rPr lang="en-GB" dirty="0"/>
              <a:t>Tenses Recap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Stappenplan</a:t>
            </a:r>
            <a:endParaRPr lang="en-GB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Bepaal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welke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tijd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gebruikt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is: Past, Present, Future?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Bepaal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welke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de twee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vormen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die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tijd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moet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gebruiken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zin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 hem toe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387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ln w="28575">
            <a:solidFill>
              <a:schemeClr val="bg1"/>
            </a:solidFill>
          </a:ln>
        </p:spPr>
        <p:txBody>
          <a:bodyPr/>
          <a:lstStyle/>
          <a:p>
            <a:r>
              <a:rPr lang="en-GB" dirty="0"/>
              <a:t>Tenses Recap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Stappenplan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Stap 1: </a:t>
            </a:r>
            <a:r>
              <a:rPr lang="en-GB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Bepaal</a:t>
            </a:r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tijd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Welke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signifier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staat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er in de zin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always … </a:t>
            </a:r>
            <a:endParaRPr lang="nl-N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Tomorrow I definitely …</a:t>
            </a:r>
            <a:endParaRPr lang="nl-N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before I … </a:t>
            </a:r>
            <a:endParaRPr lang="nl-N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Right now I …</a:t>
            </a:r>
            <a:endParaRPr lang="nl-N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Yesterday I …</a:t>
            </a:r>
            <a:endParaRPr lang="nl-N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Hopefully next week I …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063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ln w="28575">
            <a:solidFill>
              <a:schemeClr val="bg1"/>
            </a:solidFill>
          </a:ln>
        </p:spPr>
        <p:txBody>
          <a:bodyPr/>
          <a:lstStyle/>
          <a:p>
            <a:r>
              <a:rPr lang="en-GB" dirty="0"/>
              <a:t>Tenses Recap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Stappenplan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Stap 2: </a:t>
            </a:r>
            <a:r>
              <a:rPr lang="en-GB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Bepaal</a:t>
            </a:r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vorm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Past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GB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Wittikwel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= Past Simple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GB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Witnie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= Present Perfect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GB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Feiten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= Present Simple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 </a:t>
            </a:r>
            <a:r>
              <a:rPr lang="en-GB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aan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gang	= Present Continuous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Future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GB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Zekers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= Going to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Nah, </a:t>
            </a:r>
            <a:r>
              <a:rPr lang="en-GB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misschien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= Will / Shall</a:t>
            </a:r>
          </a:p>
        </p:txBody>
      </p:sp>
    </p:spTree>
    <p:extLst>
      <p:ext uri="{BB962C8B-B14F-4D97-AF65-F5344CB8AC3E}">
        <p14:creationId xmlns:p14="http://schemas.microsoft.com/office/powerpoint/2010/main" val="1906732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Tenses</a:t>
            </a:r>
            <a:r>
              <a:rPr lang="nl-NL" dirty="0"/>
              <a:t> </a:t>
            </a:r>
            <a:r>
              <a:rPr lang="nl-NL" dirty="0" err="1"/>
              <a:t>Recap</a:t>
            </a:r>
            <a:endParaRPr lang="nl-NL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186070"/>
              </p:ext>
            </p:extLst>
          </p:nvPr>
        </p:nvGraphicFramePr>
        <p:xfrm>
          <a:off x="467544" y="1268760"/>
          <a:ext cx="8264088" cy="4853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37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37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nl-NL" dirty="0"/>
                        <a:t>Past </a:t>
                      </a:r>
                      <a:r>
                        <a:rPr lang="nl-NL" dirty="0" err="1"/>
                        <a:t>simple</a:t>
                      </a:r>
                      <a:endParaRPr lang="nl-NL" dirty="0"/>
                    </a:p>
                    <a:p>
                      <a:pPr algn="r"/>
                      <a:endParaRPr lang="nl-NL" sz="1600" baseline="0" dirty="0"/>
                    </a:p>
                    <a:p>
                      <a:pPr algn="r"/>
                      <a:r>
                        <a:rPr lang="nl-NL" sz="1600" baseline="0" dirty="0"/>
                        <a:t>Duidelijk wanneer</a:t>
                      </a:r>
                      <a:endParaRPr lang="nl-NL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dirty="0"/>
                        <a:t>Present </a:t>
                      </a:r>
                      <a:r>
                        <a:rPr lang="nl-NL" dirty="0" err="1"/>
                        <a:t>simple</a:t>
                      </a:r>
                      <a:endParaRPr lang="nl-NL" dirty="0"/>
                    </a:p>
                    <a:p>
                      <a:pPr algn="r"/>
                      <a:endParaRPr lang="nl-NL" dirty="0"/>
                    </a:p>
                    <a:p>
                      <a:pPr algn="r"/>
                      <a:r>
                        <a:rPr lang="nl-NL" sz="1600" dirty="0"/>
                        <a:t>Feiten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nl-NL" dirty="0"/>
                        <a:t>Will / </a:t>
                      </a:r>
                      <a:r>
                        <a:rPr lang="nl-NL" dirty="0" err="1"/>
                        <a:t>Shall</a:t>
                      </a:r>
                      <a:endParaRPr lang="nl-NL" dirty="0"/>
                    </a:p>
                    <a:p>
                      <a:pPr algn="r"/>
                      <a:r>
                        <a:rPr lang="nl-NL" sz="1600" dirty="0"/>
                        <a:t>Willen -</a:t>
                      </a:r>
                      <a:r>
                        <a:rPr lang="nl-NL" sz="1600" baseline="0" dirty="0"/>
                        <a:t> n</a:t>
                      </a:r>
                      <a:r>
                        <a:rPr lang="nl-NL" sz="1600" dirty="0"/>
                        <a:t>iet zeker</a:t>
                      </a:r>
                    </a:p>
                    <a:p>
                      <a:pPr algn="r"/>
                      <a:r>
                        <a:rPr lang="nl-NL" sz="1600" dirty="0" err="1"/>
                        <a:t>Shall</a:t>
                      </a:r>
                      <a:r>
                        <a:rPr lang="nl-NL" sz="1600" dirty="0"/>
                        <a:t>: alleen vragen,</a:t>
                      </a:r>
                      <a:r>
                        <a:rPr lang="nl-NL" sz="1600" baseline="0" dirty="0"/>
                        <a:t> alleen I + we</a:t>
                      </a:r>
                      <a:endParaRPr lang="nl-NL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I</a:t>
                      </a:r>
                    </a:p>
                    <a:p>
                      <a:r>
                        <a:rPr lang="nl-NL" sz="1400" dirty="0" err="1"/>
                        <a:t>You</a:t>
                      </a:r>
                      <a:endParaRPr lang="nl-NL" sz="1400" dirty="0"/>
                    </a:p>
                    <a:p>
                      <a:r>
                        <a:rPr lang="nl-NL" sz="1400" dirty="0" err="1"/>
                        <a:t>She</a:t>
                      </a:r>
                      <a:r>
                        <a:rPr lang="nl-NL" sz="1400" dirty="0"/>
                        <a:t> / He / It</a:t>
                      </a:r>
                    </a:p>
                    <a:p>
                      <a:r>
                        <a:rPr lang="nl-NL" sz="1400" dirty="0"/>
                        <a:t>We / </a:t>
                      </a:r>
                      <a:r>
                        <a:rPr lang="nl-NL" sz="1400" dirty="0" err="1"/>
                        <a:t>They</a:t>
                      </a:r>
                      <a:endParaRPr lang="nl-NL" sz="14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I</a:t>
                      </a:r>
                    </a:p>
                    <a:p>
                      <a:r>
                        <a:rPr lang="nl-NL" sz="1400" dirty="0" err="1"/>
                        <a:t>You</a:t>
                      </a:r>
                      <a:endParaRPr lang="nl-NL" sz="1400" dirty="0"/>
                    </a:p>
                    <a:p>
                      <a:r>
                        <a:rPr lang="nl-NL" sz="1400" dirty="0" err="1"/>
                        <a:t>She</a:t>
                      </a:r>
                      <a:r>
                        <a:rPr lang="nl-NL" sz="1400" dirty="0"/>
                        <a:t> / He / It</a:t>
                      </a:r>
                    </a:p>
                    <a:p>
                      <a:r>
                        <a:rPr lang="nl-NL" sz="1400" dirty="0"/>
                        <a:t>We / </a:t>
                      </a:r>
                      <a:r>
                        <a:rPr lang="nl-NL" sz="1400" dirty="0" err="1"/>
                        <a:t>They</a:t>
                      </a:r>
                      <a:endParaRPr lang="nl-NL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I</a:t>
                      </a:r>
                    </a:p>
                    <a:p>
                      <a:r>
                        <a:rPr lang="nl-NL" sz="1400" dirty="0" err="1"/>
                        <a:t>You</a:t>
                      </a:r>
                      <a:endParaRPr lang="nl-NL" sz="1400" dirty="0"/>
                    </a:p>
                    <a:p>
                      <a:r>
                        <a:rPr lang="nl-NL" sz="1400" dirty="0" err="1"/>
                        <a:t>She</a:t>
                      </a:r>
                      <a:r>
                        <a:rPr lang="nl-NL" sz="1400" dirty="0"/>
                        <a:t> / He / It</a:t>
                      </a:r>
                    </a:p>
                    <a:p>
                      <a:r>
                        <a:rPr lang="nl-NL" sz="1400" dirty="0"/>
                        <a:t>We / </a:t>
                      </a:r>
                      <a:r>
                        <a:rPr lang="nl-NL" sz="1400" dirty="0" err="1"/>
                        <a:t>They</a:t>
                      </a:r>
                      <a:endParaRPr lang="nl-NL" sz="14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4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5536">
                <a:tc gridSpan="2">
                  <a:txBody>
                    <a:bodyPr/>
                    <a:lstStyle/>
                    <a:p>
                      <a:pPr algn="ctr"/>
                      <a:r>
                        <a:rPr lang="nl-NL" b="1" dirty="0"/>
                        <a:t>PAST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b="1" dirty="0"/>
                        <a:t>PRESENT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nl-NL" b="1" dirty="0"/>
                        <a:t>FUTURE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nl-NL" b="1" dirty="0">
                          <a:solidFill>
                            <a:schemeClr val="bg1"/>
                          </a:solidFill>
                        </a:rPr>
                        <a:t>Present perfect</a:t>
                      </a:r>
                    </a:p>
                    <a:p>
                      <a:pPr algn="r"/>
                      <a:endParaRPr lang="nl-NL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r"/>
                      <a:r>
                        <a:rPr lang="nl-NL" sz="1600" b="1" dirty="0">
                          <a:solidFill>
                            <a:schemeClr val="bg1"/>
                          </a:solidFill>
                        </a:rPr>
                        <a:t>Onduidelijk wanneer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b="1" dirty="0">
                          <a:solidFill>
                            <a:schemeClr val="bg1"/>
                          </a:solidFill>
                        </a:rPr>
                        <a:t>Present </a:t>
                      </a:r>
                      <a:r>
                        <a:rPr lang="nl-NL" b="1" dirty="0" err="1">
                          <a:solidFill>
                            <a:schemeClr val="bg1"/>
                          </a:solidFill>
                        </a:rPr>
                        <a:t>continuous</a:t>
                      </a:r>
                      <a:endParaRPr lang="nl-NL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6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dirty="0">
                          <a:solidFill>
                            <a:schemeClr val="bg1"/>
                          </a:solidFill>
                        </a:rPr>
                        <a:t>Nu aan het doen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nl-NL" b="1" dirty="0" err="1">
                          <a:solidFill>
                            <a:schemeClr val="bg1"/>
                          </a:solidFill>
                        </a:rPr>
                        <a:t>Going</a:t>
                      </a:r>
                      <a:r>
                        <a:rPr lang="nl-NL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b="1" dirty="0" err="1">
                          <a:solidFill>
                            <a:schemeClr val="bg1"/>
                          </a:solidFill>
                        </a:rPr>
                        <a:t>to</a:t>
                      </a:r>
                      <a:endParaRPr lang="nl-NL" b="1" dirty="0">
                        <a:solidFill>
                          <a:schemeClr val="bg1"/>
                        </a:solidFill>
                      </a:endParaRPr>
                    </a:p>
                    <a:p>
                      <a:endParaRPr lang="nl-NL" b="1" dirty="0">
                        <a:solidFill>
                          <a:schemeClr val="bg1"/>
                        </a:solidFill>
                      </a:endParaRPr>
                    </a:p>
                    <a:p>
                      <a:pPr algn="r"/>
                      <a:r>
                        <a:rPr lang="nl-NL" sz="1600" b="1" dirty="0">
                          <a:solidFill>
                            <a:schemeClr val="bg1"/>
                          </a:solidFill>
                        </a:rPr>
                        <a:t>Gaan doen – zeker weten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I</a:t>
                      </a:r>
                    </a:p>
                    <a:p>
                      <a:r>
                        <a:rPr lang="nl-NL" sz="1400" dirty="0" err="1"/>
                        <a:t>You</a:t>
                      </a:r>
                      <a:endParaRPr lang="nl-NL" sz="1400" dirty="0"/>
                    </a:p>
                    <a:p>
                      <a:r>
                        <a:rPr lang="nl-NL" sz="1400" dirty="0" err="1"/>
                        <a:t>She</a:t>
                      </a:r>
                      <a:r>
                        <a:rPr lang="nl-NL" sz="1400" dirty="0"/>
                        <a:t> / He / It</a:t>
                      </a:r>
                    </a:p>
                    <a:p>
                      <a:r>
                        <a:rPr lang="nl-NL" sz="1400" dirty="0"/>
                        <a:t>We / </a:t>
                      </a:r>
                      <a:r>
                        <a:rPr lang="nl-NL" sz="1400" dirty="0" err="1"/>
                        <a:t>They</a:t>
                      </a:r>
                      <a:endParaRPr lang="nl-NL" sz="14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I</a:t>
                      </a:r>
                    </a:p>
                    <a:p>
                      <a:r>
                        <a:rPr lang="nl-NL" sz="1400" dirty="0" err="1"/>
                        <a:t>You</a:t>
                      </a:r>
                      <a:endParaRPr lang="nl-NL" sz="1400" dirty="0"/>
                    </a:p>
                    <a:p>
                      <a:r>
                        <a:rPr lang="nl-NL" sz="1400" dirty="0" err="1"/>
                        <a:t>She</a:t>
                      </a:r>
                      <a:r>
                        <a:rPr lang="nl-NL" sz="1400" dirty="0"/>
                        <a:t> / He / It</a:t>
                      </a:r>
                    </a:p>
                    <a:p>
                      <a:r>
                        <a:rPr lang="nl-NL" sz="1400" dirty="0"/>
                        <a:t>We / </a:t>
                      </a:r>
                      <a:r>
                        <a:rPr lang="nl-NL" sz="1400" dirty="0" err="1"/>
                        <a:t>They</a:t>
                      </a:r>
                      <a:endParaRPr lang="nl-NL" sz="14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4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I</a:t>
                      </a:r>
                    </a:p>
                    <a:p>
                      <a:r>
                        <a:rPr lang="nl-NL" sz="1400" dirty="0" err="1"/>
                        <a:t>You</a:t>
                      </a:r>
                      <a:endParaRPr lang="nl-NL" sz="1400" dirty="0"/>
                    </a:p>
                    <a:p>
                      <a:r>
                        <a:rPr lang="nl-NL" sz="1400" dirty="0" err="1"/>
                        <a:t>She</a:t>
                      </a:r>
                      <a:r>
                        <a:rPr lang="nl-NL" sz="1400" dirty="0"/>
                        <a:t> / He / It</a:t>
                      </a:r>
                    </a:p>
                    <a:p>
                      <a:r>
                        <a:rPr lang="nl-NL" sz="1400" dirty="0"/>
                        <a:t>We / </a:t>
                      </a:r>
                      <a:r>
                        <a:rPr lang="nl-NL" sz="1400" dirty="0" err="1"/>
                        <a:t>They</a:t>
                      </a:r>
                      <a:endParaRPr lang="nl-NL" sz="14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554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Tenses</a:t>
            </a:r>
            <a:r>
              <a:rPr lang="nl-NL" dirty="0"/>
              <a:t> </a:t>
            </a:r>
            <a:r>
              <a:rPr lang="nl-NL" dirty="0" err="1"/>
              <a:t>Recap</a:t>
            </a:r>
            <a:endParaRPr lang="nl-NL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988126"/>
              </p:ext>
            </p:extLst>
          </p:nvPr>
        </p:nvGraphicFramePr>
        <p:xfrm>
          <a:off x="467544" y="1268760"/>
          <a:ext cx="8264088" cy="4853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37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37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nl-NL" dirty="0"/>
                        <a:t>Past </a:t>
                      </a:r>
                      <a:r>
                        <a:rPr lang="nl-NL" dirty="0" err="1"/>
                        <a:t>simple</a:t>
                      </a:r>
                      <a:endParaRPr lang="nl-NL" dirty="0"/>
                    </a:p>
                    <a:p>
                      <a:pPr algn="r"/>
                      <a:endParaRPr lang="nl-NL" sz="1600" baseline="0" dirty="0"/>
                    </a:p>
                    <a:p>
                      <a:pPr algn="r"/>
                      <a:r>
                        <a:rPr lang="nl-NL" sz="1600" baseline="0" dirty="0"/>
                        <a:t>Duidelijk wanneer</a:t>
                      </a:r>
                      <a:endParaRPr lang="nl-NL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dirty="0"/>
                        <a:t>Present </a:t>
                      </a:r>
                      <a:r>
                        <a:rPr lang="nl-NL" dirty="0" err="1"/>
                        <a:t>simple</a:t>
                      </a:r>
                      <a:endParaRPr lang="nl-NL" dirty="0"/>
                    </a:p>
                    <a:p>
                      <a:pPr algn="r"/>
                      <a:endParaRPr lang="nl-NL" dirty="0"/>
                    </a:p>
                    <a:p>
                      <a:pPr algn="r"/>
                      <a:r>
                        <a:rPr lang="nl-NL" sz="1600" dirty="0"/>
                        <a:t>Feiten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nl-NL" dirty="0"/>
                        <a:t>Will / </a:t>
                      </a:r>
                      <a:r>
                        <a:rPr lang="nl-NL" dirty="0" err="1"/>
                        <a:t>Shall</a:t>
                      </a:r>
                      <a:endParaRPr lang="nl-NL" dirty="0"/>
                    </a:p>
                    <a:p>
                      <a:pPr algn="r"/>
                      <a:r>
                        <a:rPr lang="nl-NL" sz="1600" dirty="0"/>
                        <a:t>Willen -</a:t>
                      </a:r>
                      <a:r>
                        <a:rPr lang="nl-NL" sz="1600" baseline="0" dirty="0"/>
                        <a:t> n</a:t>
                      </a:r>
                      <a:r>
                        <a:rPr lang="nl-NL" sz="1600" dirty="0"/>
                        <a:t>iet zeker</a:t>
                      </a:r>
                    </a:p>
                    <a:p>
                      <a:pPr algn="r"/>
                      <a:r>
                        <a:rPr lang="nl-NL" sz="1600" dirty="0" err="1"/>
                        <a:t>Shall</a:t>
                      </a:r>
                      <a:r>
                        <a:rPr lang="nl-NL" sz="1600" dirty="0"/>
                        <a:t>: alleen vragen,</a:t>
                      </a:r>
                      <a:r>
                        <a:rPr lang="nl-NL" sz="1600" baseline="0" dirty="0"/>
                        <a:t> alleen I + we</a:t>
                      </a:r>
                      <a:endParaRPr lang="nl-NL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I</a:t>
                      </a:r>
                    </a:p>
                    <a:p>
                      <a:r>
                        <a:rPr lang="nl-NL" sz="1400" dirty="0" err="1"/>
                        <a:t>You</a:t>
                      </a:r>
                      <a:endParaRPr lang="nl-NL" sz="1400" dirty="0"/>
                    </a:p>
                    <a:p>
                      <a:r>
                        <a:rPr lang="nl-NL" sz="1400" dirty="0" err="1"/>
                        <a:t>She</a:t>
                      </a:r>
                      <a:r>
                        <a:rPr lang="nl-NL" sz="1400" dirty="0"/>
                        <a:t> / He / It</a:t>
                      </a:r>
                    </a:p>
                    <a:p>
                      <a:r>
                        <a:rPr lang="nl-NL" sz="1400" dirty="0"/>
                        <a:t>We / </a:t>
                      </a:r>
                      <a:r>
                        <a:rPr lang="nl-NL" sz="1400" dirty="0" err="1"/>
                        <a:t>They</a:t>
                      </a:r>
                      <a:endParaRPr lang="nl-NL" sz="14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 err="1">
                          <a:solidFill>
                            <a:srgbClr val="FF0000"/>
                          </a:solidFill>
                        </a:rPr>
                        <a:t>work</a:t>
                      </a:r>
                      <a:r>
                        <a:rPr lang="nl-NL" sz="1400" dirty="0" err="1"/>
                        <a:t>ed</a:t>
                      </a:r>
                      <a:endParaRPr lang="nl-NL" sz="14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err="1">
                          <a:solidFill>
                            <a:srgbClr val="FF0000"/>
                          </a:solidFill>
                        </a:rPr>
                        <a:t>work</a:t>
                      </a:r>
                      <a:r>
                        <a:rPr lang="nl-NL" sz="1400" dirty="0" err="1"/>
                        <a:t>ed</a:t>
                      </a:r>
                      <a:endParaRPr lang="nl-NL" sz="14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err="1">
                          <a:solidFill>
                            <a:srgbClr val="FF0000"/>
                          </a:solidFill>
                        </a:rPr>
                        <a:t>work</a:t>
                      </a:r>
                      <a:r>
                        <a:rPr lang="nl-NL" sz="1400" dirty="0" err="1"/>
                        <a:t>ed</a:t>
                      </a:r>
                      <a:endParaRPr lang="nl-NL" sz="14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err="1">
                          <a:solidFill>
                            <a:srgbClr val="FF0000"/>
                          </a:solidFill>
                        </a:rPr>
                        <a:t>work</a:t>
                      </a:r>
                      <a:r>
                        <a:rPr lang="nl-NL" sz="1400" dirty="0" err="1"/>
                        <a:t>ed</a:t>
                      </a:r>
                      <a:endParaRPr lang="nl-NL" sz="14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I</a:t>
                      </a:r>
                    </a:p>
                    <a:p>
                      <a:r>
                        <a:rPr lang="nl-NL" sz="1400" dirty="0" err="1"/>
                        <a:t>You</a:t>
                      </a:r>
                      <a:endParaRPr lang="nl-NL" sz="1400" dirty="0"/>
                    </a:p>
                    <a:p>
                      <a:r>
                        <a:rPr lang="nl-NL" sz="1400" dirty="0" err="1"/>
                        <a:t>She</a:t>
                      </a:r>
                      <a:r>
                        <a:rPr lang="nl-NL" sz="1400" dirty="0"/>
                        <a:t> / He / It</a:t>
                      </a:r>
                    </a:p>
                    <a:p>
                      <a:r>
                        <a:rPr lang="nl-NL" sz="1400" dirty="0"/>
                        <a:t>We / </a:t>
                      </a:r>
                      <a:r>
                        <a:rPr lang="nl-NL" sz="1400" dirty="0" err="1"/>
                        <a:t>They</a:t>
                      </a:r>
                      <a:endParaRPr lang="nl-NL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 err="1">
                          <a:solidFill>
                            <a:srgbClr val="FF0000"/>
                          </a:solidFill>
                        </a:rPr>
                        <a:t>work</a:t>
                      </a:r>
                      <a:endParaRPr lang="nl-NL" sz="140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nl-NL" sz="1400" dirty="0" err="1">
                          <a:solidFill>
                            <a:srgbClr val="FF0000"/>
                          </a:solidFill>
                        </a:rPr>
                        <a:t>work</a:t>
                      </a:r>
                      <a:endParaRPr lang="nl-NL" sz="140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nl-NL" sz="1400" dirty="0" err="1">
                          <a:solidFill>
                            <a:srgbClr val="FF0000"/>
                          </a:solidFill>
                        </a:rPr>
                        <a:t>work</a:t>
                      </a:r>
                      <a:r>
                        <a:rPr lang="nl-NL" sz="1400" dirty="0" err="1">
                          <a:solidFill>
                            <a:schemeClr val="tx1"/>
                          </a:solidFill>
                        </a:rPr>
                        <a:t>s</a:t>
                      </a:r>
                      <a:endParaRPr lang="nl-NL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nl-NL" sz="1400" dirty="0" err="1">
                          <a:solidFill>
                            <a:srgbClr val="FF0000"/>
                          </a:solidFill>
                        </a:rPr>
                        <a:t>work</a:t>
                      </a:r>
                      <a:endParaRPr lang="nl-NL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I</a:t>
                      </a:r>
                    </a:p>
                    <a:p>
                      <a:r>
                        <a:rPr lang="nl-NL" sz="1400" dirty="0" err="1"/>
                        <a:t>You</a:t>
                      </a:r>
                      <a:endParaRPr lang="nl-NL" sz="1400" dirty="0"/>
                    </a:p>
                    <a:p>
                      <a:r>
                        <a:rPr lang="nl-NL" sz="1400" dirty="0" err="1"/>
                        <a:t>She</a:t>
                      </a:r>
                      <a:r>
                        <a:rPr lang="nl-NL" sz="1400" dirty="0"/>
                        <a:t> / He / It</a:t>
                      </a:r>
                    </a:p>
                    <a:p>
                      <a:r>
                        <a:rPr lang="nl-NL" sz="1400" dirty="0"/>
                        <a:t>We / </a:t>
                      </a:r>
                      <a:r>
                        <a:rPr lang="nl-NL" sz="1400" dirty="0" err="1"/>
                        <a:t>They</a:t>
                      </a:r>
                      <a:endParaRPr lang="nl-NL" sz="14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 err="1"/>
                        <a:t>will</a:t>
                      </a:r>
                      <a:r>
                        <a:rPr lang="nl-NL" sz="1400" dirty="0"/>
                        <a:t> </a:t>
                      </a:r>
                      <a:r>
                        <a:rPr lang="nl-NL" sz="1400" dirty="0" err="1">
                          <a:solidFill>
                            <a:srgbClr val="FF0000"/>
                          </a:solidFill>
                        </a:rPr>
                        <a:t>work</a:t>
                      </a:r>
                      <a:endParaRPr lang="nl-NL" sz="140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err="1"/>
                        <a:t>will</a:t>
                      </a:r>
                      <a:r>
                        <a:rPr lang="nl-NL" sz="1400" dirty="0"/>
                        <a:t> </a:t>
                      </a:r>
                      <a:r>
                        <a:rPr lang="nl-NL" sz="1400" dirty="0" err="1">
                          <a:solidFill>
                            <a:srgbClr val="FF0000"/>
                          </a:solidFill>
                        </a:rPr>
                        <a:t>work</a:t>
                      </a:r>
                      <a:endParaRPr lang="nl-NL" sz="14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err="1"/>
                        <a:t>will</a:t>
                      </a:r>
                      <a:r>
                        <a:rPr lang="nl-NL" sz="1400" dirty="0"/>
                        <a:t> </a:t>
                      </a:r>
                      <a:r>
                        <a:rPr lang="nl-NL" sz="1400" dirty="0" err="1">
                          <a:solidFill>
                            <a:srgbClr val="FF0000"/>
                          </a:solidFill>
                        </a:rPr>
                        <a:t>work</a:t>
                      </a:r>
                      <a:endParaRPr lang="nl-NL" sz="14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err="1"/>
                        <a:t>will</a:t>
                      </a:r>
                      <a:r>
                        <a:rPr lang="nl-NL" sz="1400" dirty="0"/>
                        <a:t> </a:t>
                      </a:r>
                      <a:r>
                        <a:rPr lang="nl-NL" sz="1400" dirty="0" err="1">
                          <a:solidFill>
                            <a:srgbClr val="FF0000"/>
                          </a:solidFill>
                        </a:rPr>
                        <a:t>work</a:t>
                      </a:r>
                      <a:endParaRPr lang="nl-NL" sz="14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err="1"/>
                        <a:t>shall</a:t>
                      </a:r>
                      <a:r>
                        <a:rPr lang="nl-NL" sz="1400" dirty="0"/>
                        <a:t> I </a:t>
                      </a:r>
                      <a:r>
                        <a:rPr lang="nl-NL" sz="1400" dirty="0" err="1">
                          <a:solidFill>
                            <a:srgbClr val="FF0000"/>
                          </a:solidFill>
                        </a:rPr>
                        <a:t>work</a:t>
                      </a:r>
                      <a:r>
                        <a:rPr lang="nl-NL" sz="1400" dirty="0"/>
                        <a:t>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/>
                        <a:t>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/>
                        <a:t>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err="1"/>
                        <a:t>shall</a:t>
                      </a:r>
                      <a:r>
                        <a:rPr lang="nl-NL" sz="1400" dirty="0"/>
                        <a:t> we </a:t>
                      </a:r>
                      <a:r>
                        <a:rPr lang="nl-NL" sz="1400" dirty="0" err="1">
                          <a:solidFill>
                            <a:srgbClr val="FF0000"/>
                          </a:solidFill>
                        </a:rPr>
                        <a:t>work</a:t>
                      </a:r>
                      <a:r>
                        <a:rPr lang="nl-NL" sz="1400" dirty="0"/>
                        <a:t>?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5536">
                <a:tc gridSpan="2">
                  <a:txBody>
                    <a:bodyPr/>
                    <a:lstStyle/>
                    <a:p>
                      <a:pPr algn="ctr"/>
                      <a:r>
                        <a:rPr lang="nl-NL" b="1" dirty="0"/>
                        <a:t>PAST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b="1" dirty="0"/>
                        <a:t>PRESENT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nl-NL" b="1" dirty="0"/>
                        <a:t>FUTURE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nl-NL" b="1" dirty="0">
                          <a:solidFill>
                            <a:schemeClr val="bg1"/>
                          </a:solidFill>
                        </a:rPr>
                        <a:t>Present perfect</a:t>
                      </a:r>
                    </a:p>
                    <a:p>
                      <a:pPr algn="r"/>
                      <a:endParaRPr lang="nl-NL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r"/>
                      <a:r>
                        <a:rPr lang="nl-NL" sz="1600" b="1" dirty="0">
                          <a:solidFill>
                            <a:schemeClr val="bg1"/>
                          </a:solidFill>
                        </a:rPr>
                        <a:t>Onduidelijk wanneer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b="1" dirty="0">
                          <a:solidFill>
                            <a:schemeClr val="bg1"/>
                          </a:solidFill>
                        </a:rPr>
                        <a:t>Present </a:t>
                      </a:r>
                      <a:r>
                        <a:rPr lang="nl-NL" b="1" dirty="0" err="1">
                          <a:solidFill>
                            <a:schemeClr val="bg1"/>
                          </a:solidFill>
                        </a:rPr>
                        <a:t>continuous</a:t>
                      </a:r>
                      <a:endParaRPr lang="nl-NL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6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dirty="0">
                          <a:solidFill>
                            <a:schemeClr val="bg1"/>
                          </a:solidFill>
                        </a:rPr>
                        <a:t>Nu aan het doen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nl-NL" b="1" dirty="0" err="1">
                          <a:solidFill>
                            <a:schemeClr val="bg1"/>
                          </a:solidFill>
                        </a:rPr>
                        <a:t>Going</a:t>
                      </a:r>
                      <a:r>
                        <a:rPr lang="nl-NL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b="1" dirty="0" err="1">
                          <a:solidFill>
                            <a:schemeClr val="bg1"/>
                          </a:solidFill>
                        </a:rPr>
                        <a:t>to</a:t>
                      </a:r>
                      <a:endParaRPr lang="nl-NL" b="1" dirty="0">
                        <a:solidFill>
                          <a:schemeClr val="bg1"/>
                        </a:solidFill>
                      </a:endParaRPr>
                    </a:p>
                    <a:p>
                      <a:endParaRPr lang="nl-NL" b="1" dirty="0">
                        <a:solidFill>
                          <a:schemeClr val="bg1"/>
                        </a:solidFill>
                      </a:endParaRPr>
                    </a:p>
                    <a:p>
                      <a:pPr algn="r"/>
                      <a:r>
                        <a:rPr lang="nl-NL" sz="1600" b="1" dirty="0">
                          <a:solidFill>
                            <a:schemeClr val="bg1"/>
                          </a:solidFill>
                        </a:rPr>
                        <a:t>Gaan doen – zeker weten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/>
                        <a:t>I</a:t>
                      </a:r>
                    </a:p>
                    <a:p>
                      <a:r>
                        <a:rPr lang="nl-NL" sz="1400" dirty="0" err="1"/>
                        <a:t>You</a:t>
                      </a:r>
                      <a:endParaRPr lang="nl-NL" sz="1400" dirty="0"/>
                    </a:p>
                    <a:p>
                      <a:r>
                        <a:rPr lang="nl-NL" sz="1400" dirty="0" err="1"/>
                        <a:t>She</a:t>
                      </a:r>
                      <a:r>
                        <a:rPr lang="nl-NL" sz="1400" dirty="0"/>
                        <a:t> / He / It</a:t>
                      </a:r>
                    </a:p>
                    <a:p>
                      <a:r>
                        <a:rPr lang="nl-NL" sz="1400" dirty="0"/>
                        <a:t>We / </a:t>
                      </a:r>
                      <a:r>
                        <a:rPr lang="nl-NL" sz="1400" dirty="0" err="1"/>
                        <a:t>They</a:t>
                      </a:r>
                      <a:endParaRPr lang="nl-NL" sz="14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/>
                        <a:t>have </a:t>
                      </a:r>
                      <a:r>
                        <a:rPr lang="nl-NL" sz="1400" dirty="0" err="1">
                          <a:solidFill>
                            <a:srgbClr val="FF0000"/>
                          </a:solidFill>
                        </a:rPr>
                        <a:t>work</a:t>
                      </a:r>
                      <a:r>
                        <a:rPr lang="nl-NL" sz="1400" dirty="0" err="1">
                          <a:solidFill>
                            <a:schemeClr val="tx1"/>
                          </a:solidFill>
                        </a:rPr>
                        <a:t>ed</a:t>
                      </a:r>
                      <a:endParaRPr lang="nl-NL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/>
                        <a:t>have </a:t>
                      </a:r>
                      <a:r>
                        <a:rPr lang="nl-NL" sz="1400" dirty="0" err="1">
                          <a:solidFill>
                            <a:srgbClr val="FF0000"/>
                          </a:solidFill>
                        </a:rPr>
                        <a:t>work</a:t>
                      </a:r>
                      <a:r>
                        <a:rPr lang="nl-NL" sz="1400" dirty="0" err="1">
                          <a:solidFill>
                            <a:schemeClr val="tx1"/>
                          </a:solidFill>
                        </a:rPr>
                        <a:t>ed</a:t>
                      </a:r>
                      <a:endParaRPr lang="nl-NL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/>
                        <a:t>has </a:t>
                      </a:r>
                      <a:r>
                        <a:rPr lang="nl-NL" sz="1400" dirty="0" err="1">
                          <a:solidFill>
                            <a:srgbClr val="FF0000"/>
                          </a:solidFill>
                        </a:rPr>
                        <a:t>work</a:t>
                      </a:r>
                      <a:r>
                        <a:rPr lang="nl-NL" sz="1400" dirty="0" err="1">
                          <a:solidFill>
                            <a:schemeClr val="tx1"/>
                          </a:solidFill>
                        </a:rPr>
                        <a:t>ed</a:t>
                      </a:r>
                      <a:endParaRPr lang="nl-NL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/>
                        <a:t>have </a:t>
                      </a:r>
                      <a:r>
                        <a:rPr lang="nl-NL" sz="1400" dirty="0" err="1">
                          <a:solidFill>
                            <a:srgbClr val="FF0000"/>
                          </a:solidFill>
                        </a:rPr>
                        <a:t>work</a:t>
                      </a:r>
                      <a:r>
                        <a:rPr lang="nl-NL" sz="1400" dirty="0" err="1">
                          <a:solidFill>
                            <a:schemeClr val="tx1"/>
                          </a:solidFill>
                        </a:rPr>
                        <a:t>ed</a:t>
                      </a:r>
                      <a:endParaRPr lang="nl-N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I</a:t>
                      </a:r>
                    </a:p>
                    <a:p>
                      <a:r>
                        <a:rPr lang="nl-NL" sz="1400" dirty="0" err="1"/>
                        <a:t>You</a:t>
                      </a:r>
                      <a:endParaRPr lang="nl-NL" sz="1400" dirty="0"/>
                    </a:p>
                    <a:p>
                      <a:r>
                        <a:rPr lang="nl-NL" sz="1400" dirty="0" err="1"/>
                        <a:t>She</a:t>
                      </a:r>
                      <a:r>
                        <a:rPr lang="nl-NL" sz="1400" dirty="0"/>
                        <a:t> / He / It</a:t>
                      </a:r>
                    </a:p>
                    <a:p>
                      <a:r>
                        <a:rPr lang="nl-NL" sz="1400" dirty="0"/>
                        <a:t>We / </a:t>
                      </a:r>
                      <a:r>
                        <a:rPr lang="nl-NL" sz="1400" dirty="0" err="1"/>
                        <a:t>They</a:t>
                      </a:r>
                      <a:endParaRPr lang="nl-NL" sz="14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err="1"/>
                        <a:t>am</a:t>
                      </a:r>
                      <a:r>
                        <a:rPr lang="nl-NL" sz="1400" dirty="0"/>
                        <a:t> </a:t>
                      </a:r>
                      <a:r>
                        <a:rPr lang="nl-NL" sz="1400" dirty="0" err="1">
                          <a:solidFill>
                            <a:srgbClr val="FF0000"/>
                          </a:solidFill>
                        </a:rPr>
                        <a:t>work</a:t>
                      </a:r>
                      <a:r>
                        <a:rPr lang="nl-NL" sz="1400" dirty="0" err="1">
                          <a:solidFill>
                            <a:schemeClr val="tx1"/>
                          </a:solidFill>
                        </a:rPr>
                        <a:t>ing</a:t>
                      </a:r>
                      <a:endParaRPr lang="nl-NL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/>
                        <a:t>are </a:t>
                      </a:r>
                      <a:r>
                        <a:rPr lang="nl-NL" sz="1400" dirty="0" err="1">
                          <a:solidFill>
                            <a:srgbClr val="FF0000"/>
                          </a:solidFill>
                        </a:rPr>
                        <a:t>work</a:t>
                      </a:r>
                      <a:r>
                        <a:rPr lang="nl-NL" sz="1400" dirty="0" err="1">
                          <a:solidFill>
                            <a:schemeClr val="tx1"/>
                          </a:solidFill>
                        </a:rPr>
                        <a:t>ing</a:t>
                      </a:r>
                      <a:endParaRPr lang="nl-NL" sz="140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/>
                        <a:t>is </a:t>
                      </a:r>
                      <a:r>
                        <a:rPr lang="nl-NL" sz="1400" dirty="0" err="1">
                          <a:solidFill>
                            <a:srgbClr val="FF0000"/>
                          </a:solidFill>
                        </a:rPr>
                        <a:t>work</a:t>
                      </a:r>
                      <a:r>
                        <a:rPr lang="nl-NL" sz="1400" dirty="0" err="1">
                          <a:solidFill>
                            <a:schemeClr val="tx1"/>
                          </a:solidFill>
                        </a:rPr>
                        <a:t>ing</a:t>
                      </a:r>
                      <a:endParaRPr lang="nl-NL" sz="140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/>
                        <a:t>are </a:t>
                      </a:r>
                      <a:r>
                        <a:rPr lang="nl-NL" sz="1400" dirty="0" err="1">
                          <a:solidFill>
                            <a:srgbClr val="FF0000"/>
                          </a:solidFill>
                        </a:rPr>
                        <a:t>work</a:t>
                      </a:r>
                      <a:r>
                        <a:rPr lang="nl-NL" sz="1400" dirty="0" err="1">
                          <a:solidFill>
                            <a:schemeClr val="tx1"/>
                          </a:solidFill>
                        </a:rPr>
                        <a:t>ing</a:t>
                      </a:r>
                      <a:endParaRPr lang="nl-NL" sz="14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I</a:t>
                      </a:r>
                    </a:p>
                    <a:p>
                      <a:r>
                        <a:rPr lang="nl-NL" sz="1400" dirty="0" err="1"/>
                        <a:t>You</a:t>
                      </a:r>
                      <a:endParaRPr lang="nl-NL" sz="1400" dirty="0"/>
                    </a:p>
                    <a:p>
                      <a:r>
                        <a:rPr lang="nl-NL" sz="1400" dirty="0" err="1"/>
                        <a:t>She</a:t>
                      </a:r>
                      <a:r>
                        <a:rPr lang="nl-NL" sz="1400" dirty="0"/>
                        <a:t> / He / It</a:t>
                      </a:r>
                    </a:p>
                    <a:p>
                      <a:r>
                        <a:rPr lang="nl-NL" sz="1400" dirty="0"/>
                        <a:t>We / </a:t>
                      </a:r>
                      <a:r>
                        <a:rPr lang="nl-NL" sz="1400" dirty="0" err="1"/>
                        <a:t>They</a:t>
                      </a:r>
                      <a:endParaRPr lang="nl-NL" sz="14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err="1"/>
                        <a:t>am</a:t>
                      </a:r>
                      <a:r>
                        <a:rPr lang="nl-NL" sz="1400" dirty="0"/>
                        <a:t> </a:t>
                      </a:r>
                      <a:r>
                        <a:rPr lang="nl-NL" sz="1400" dirty="0" err="1"/>
                        <a:t>going</a:t>
                      </a:r>
                      <a:r>
                        <a:rPr lang="nl-NL" sz="1400" dirty="0"/>
                        <a:t> </a:t>
                      </a:r>
                      <a:r>
                        <a:rPr lang="nl-NL" sz="1400" dirty="0" err="1"/>
                        <a:t>to</a:t>
                      </a:r>
                      <a:r>
                        <a:rPr lang="nl-NL" sz="1400" dirty="0"/>
                        <a:t> </a:t>
                      </a:r>
                      <a:r>
                        <a:rPr lang="nl-NL" sz="1400" dirty="0" err="1">
                          <a:solidFill>
                            <a:srgbClr val="FF0000"/>
                          </a:solidFill>
                        </a:rPr>
                        <a:t>work</a:t>
                      </a:r>
                      <a:endParaRPr lang="nl-NL" sz="140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/>
                        <a:t>are </a:t>
                      </a:r>
                      <a:r>
                        <a:rPr lang="nl-NL" sz="1400" dirty="0" err="1"/>
                        <a:t>going</a:t>
                      </a:r>
                      <a:r>
                        <a:rPr lang="nl-NL" sz="1400" dirty="0"/>
                        <a:t> </a:t>
                      </a:r>
                      <a:r>
                        <a:rPr lang="nl-NL" sz="1400" dirty="0" err="1"/>
                        <a:t>to</a:t>
                      </a:r>
                      <a:r>
                        <a:rPr lang="nl-NL" sz="1400" dirty="0"/>
                        <a:t> </a:t>
                      </a:r>
                      <a:r>
                        <a:rPr lang="nl-NL" sz="1400" dirty="0" err="1">
                          <a:solidFill>
                            <a:srgbClr val="FF0000"/>
                          </a:solidFill>
                        </a:rPr>
                        <a:t>work</a:t>
                      </a:r>
                      <a:endParaRPr lang="nl-NL" sz="140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/>
                        <a:t>is </a:t>
                      </a:r>
                      <a:r>
                        <a:rPr lang="nl-NL" sz="1400" dirty="0" err="1"/>
                        <a:t>going</a:t>
                      </a:r>
                      <a:r>
                        <a:rPr lang="nl-NL" sz="1400" dirty="0"/>
                        <a:t> </a:t>
                      </a:r>
                      <a:r>
                        <a:rPr lang="nl-NL" sz="1400" dirty="0" err="1"/>
                        <a:t>to</a:t>
                      </a:r>
                      <a:r>
                        <a:rPr lang="nl-NL" sz="1400" dirty="0"/>
                        <a:t> </a:t>
                      </a:r>
                      <a:r>
                        <a:rPr lang="nl-NL" sz="1400" dirty="0" err="1">
                          <a:solidFill>
                            <a:srgbClr val="FF0000"/>
                          </a:solidFill>
                        </a:rPr>
                        <a:t>work</a:t>
                      </a:r>
                      <a:endParaRPr lang="nl-NL" sz="140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/>
                        <a:t>are </a:t>
                      </a:r>
                      <a:r>
                        <a:rPr lang="nl-NL" sz="1400" dirty="0" err="1"/>
                        <a:t>going</a:t>
                      </a:r>
                      <a:r>
                        <a:rPr lang="nl-NL" sz="1400" dirty="0"/>
                        <a:t> </a:t>
                      </a:r>
                      <a:r>
                        <a:rPr lang="nl-NL" sz="1400" dirty="0" err="1"/>
                        <a:t>to</a:t>
                      </a:r>
                      <a:r>
                        <a:rPr lang="nl-NL" sz="1400" dirty="0"/>
                        <a:t> </a:t>
                      </a:r>
                      <a:r>
                        <a:rPr lang="nl-NL" sz="1400" dirty="0" err="1">
                          <a:solidFill>
                            <a:srgbClr val="FF0000"/>
                          </a:solidFill>
                        </a:rPr>
                        <a:t>work</a:t>
                      </a:r>
                      <a:endParaRPr lang="nl-NL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555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Tenses</a:t>
            </a:r>
            <a:r>
              <a:rPr lang="nl-NL" dirty="0"/>
              <a:t> </a:t>
            </a:r>
            <a:r>
              <a:rPr lang="nl-NL" dirty="0" err="1"/>
              <a:t>Recap</a:t>
            </a:r>
            <a:endParaRPr lang="nl-NL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785000"/>
              </p:ext>
            </p:extLst>
          </p:nvPr>
        </p:nvGraphicFramePr>
        <p:xfrm>
          <a:off x="457200" y="1285208"/>
          <a:ext cx="8264088" cy="5324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97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32248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nl-NL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nl-NL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nl-NL" b="1" dirty="0"/>
                        <a:t>PAST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/>
                        <a:t>PRESENT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/>
                        <a:t>FUTURE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6101">
                <a:tc>
                  <a:txBody>
                    <a:bodyPr/>
                    <a:lstStyle/>
                    <a:p>
                      <a:r>
                        <a:rPr lang="nl-NL" b="1" dirty="0">
                          <a:solidFill>
                            <a:schemeClr val="bg1"/>
                          </a:solidFill>
                        </a:rPr>
                        <a:t>Present perfect</a:t>
                      </a:r>
                    </a:p>
                    <a:p>
                      <a:pPr algn="r"/>
                      <a:endParaRPr lang="nl-NL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dirty="0">
                          <a:solidFill>
                            <a:schemeClr val="bg1"/>
                          </a:solidFill>
                        </a:rPr>
                        <a:t>Present </a:t>
                      </a:r>
                      <a:r>
                        <a:rPr lang="nl-NL" b="1" dirty="0" err="1">
                          <a:solidFill>
                            <a:schemeClr val="bg1"/>
                          </a:solidFill>
                        </a:rPr>
                        <a:t>continuous</a:t>
                      </a:r>
                      <a:endParaRPr lang="nl-NL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dirty="0" err="1">
                          <a:solidFill>
                            <a:schemeClr val="bg1"/>
                          </a:solidFill>
                        </a:rPr>
                        <a:t>Going</a:t>
                      </a:r>
                      <a:r>
                        <a:rPr lang="nl-NL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b="1" dirty="0" err="1">
                          <a:solidFill>
                            <a:schemeClr val="bg1"/>
                          </a:solidFill>
                        </a:rPr>
                        <a:t>to</a:t>
                      </a:r>
                      <a:endParaRPr lang="nl-NL" b="1" dirty="0">
                        <a:solidFill>
                          <a:schemeClr val="bg1"/>
                        </a:solidFill>
                      </a:endParaRPr>
                    </a:p>
                    <a:p>
                      <a:endParaRPr lang="nl-NL" b="1" dirty="0">
                        <a:solidFill>
                          <a:schemeClr val="bg1"/>
                        </a:solidFill>
                      </a:endParaRPr>
                    </a:p>
                    <a:p>
                      <a:endParaRPr lang="nl-NL" b="1" dirty="0">
                        <a:solidFill>
                          <a:schemeClr val="bg1"/>
                        </a:solidFill>
                      </a:endParaRPr>
                    </a:p>
                    <a:p>
                      <a:endParaRPr lang="nl-NL" b="1" dirty="0">
                        <a:solidFill>
                          <a:schemeClr val="bg1"/>
                        </a:solidFill>
                      </a:endParaRPr>
                    </a:p>
                    <a:p>
                      <a:endParaRPr lang="nl-NL" b="1" dirty="0">
                        <a:solidFill>
                          <a:schemeClr val="bg1"/>
                        </a:solidFill>
                      </a:endParaRPr>
                    </a:p>
                    <a:p>
                      <a:endParaRPr lang="nl-NL" b="1" dirty="0">
                        <a:solidFill>
                          <a:schemeClr val="bg1"/>
                        </a:solidFill>
                      </a:endParaRPr>
                    </a:p>
                    <a:p>
                      <a:endParaRPr lang="nl-NL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054" name="Picture 6" descr="You get an A+, You get an A+ Everybody gets an A+! - Oprah Gives Away Stuff  | Meme Generator">
            <a:extLst>
              <a:ext uri="{FF2B5EF4-FFF2-40B4-BE49-F238E27FC236}">
                <a16:creationId xmlns:a16="http://schemas.microsoft.com/office/drawing/2014/main" id="{17AB4349-ADDE-4AA4-A461-55271F2EA2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790907"/>
            <a:ext cx="2376264" cy="1630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A+ : r/meme">
            <a:extLst>
              <a:ext uri="{FF2B5EF4-FFF2-40B4-BE49-F238E27FC236}">
                <a16:creationId xmlns:a16="http://schemas.microsoft.com/office/drawing/2014/main" id="{B3EBB13C-B837-4DC2-B5CD-F74C9E701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82" y="1651302"/>
            <a:ext cx="2063502" cy="1776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 would have gotten an a+ But my teacher doesn&amp;#39;t give them - Academic  Overachiever Problems - quickmeme">
            <a:extLst>
              <a:ext uri="{FF2B5EF4-FFF2-40B4-BE49-F238E27FC236}">
                <a16:creationId xmlns:a16="http://schemas.microsoft.com/office/drawing/2014/main" id="{449C3AFB-3305-47F8-B451-E2F2777CC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941168"/>
            <a:ext cx="1039193" cy="156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Will you Marry me ? - Will you marry me - quickmeme">
            <a:extLst>
              <a:ext uri="{FF2B5EF4-FFF2-40B4-BE49-F238E27FC236}">
                <a16:creationId xmlns:a16="http://schemas.microsoft.com/office/drawing/2014/main" id="{815B31C5-E831-4010-B509-EC7C42826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766361"/>
            <a:ext cx="2160240" cy="1662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WOW WE&amp;#39;RE GOING TO IBIZA! &amp;amp; INTERIEUR VOORSTEL 😍 - YouTube">
            <a:extLst>
              <a:ext uri="{FF2B5EF4-FFF2-40B4-BE49-F238E27FC236}">
                <a16:creationId xmlns:a16="http://schemas.microsoft.com/office/drawing/2014/main" id="{DD2229CC-5C38-4784-B145-28FD036A1B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507" y="498316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go away i am sleeping - tired dog | Meme Generator">
            <a:extLst>
              <a:ext uri="{FF2B5EF4-FFF2-40B4-BE49-F238E27FC236}">
                <a16:creationId xmlns:a16="http://schemas.microsoft.com/office/drawing/2014/main" id="{2DFF86AB-6644-44EC-86FC-8E93AF43B3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642" y="4953200"/>
            <a:ext cx="2376265" cy="159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24004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</TotalTime>
  <Words>655</Words>
  <Application>Microsoft Office PowerPoint</Application>
  <PresentationFormat>Diavoorstelling (4:3)</PresentationFormat>
  <Paragraphs>238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Candara</vt:lpstr>
      <vt:lpstr>Kantoorthema</vt:lpstr>
      <vt:lpstr>Timeline</vt:lpstr>
      <vt:lpstr>Skill: Reading</vt:lpstr>
      <vt:lpstr>Tenses Recap</vt:lpstr>
      <vt:lpstr>Tenses Recap</vt:lpstr>
      <vt:lpstr>Tenses Recap</vt:lpstr>
      <vt:lpstr>Tenses Recap</vt:lpstr>
      <vt:lpstr>Tenses Recap</vt:lpstr>
      <vt:lpstr>Tenses Recap</vt:lpstr>
      <vt:lpstr>Tenses Recap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E.A.M. Kuindersma</dc:creator>
  <cp:lastModifiedBy>Ellen Kuindersma</cp:lastModifiedBy>
  <cp:revision>74</cp:revision>
  <dcterms:created xsi:type="dcterms:W3CDTF">2017-08-29T19:23:49Z</dcterms:created>
  <dcterms:modified xsi:type="dcterms:W3CDTF">2021-11-18T13:31:29Z</dcterms:modified>
</cp:coreProperties>
</file>